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9" r:id="rId5"/>
    <p:sldMasterId id="2147483696" r:id="rId6"/>
  </p:sldMasterIdLst>
  <p:notesMasterIdLst>
    <p:notesMasterId r:id="rId2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0" r:id="rId15"/>
    <p:sldId id="271" r:id="rId16"/>
    <p:sldId id="272" r:id="rId17"/>
    <p:sldId id="264" r:id="rId18"/>
    <p:sldId id="265" r:id="rId19"/>
    <p:sldId id="266" r:id="rId20"/>
    <p:sldId id="269" r:id="rId21"/>
  </p:sldIdLst>
  <p:sldSz cx="12192000" cy="6858000"/>
  <p:notesSz cx="6858000" cy="9144000"/>
  <p:embeddedFontLst>
    <p:embeddedFont>
      <p:font typeface="Arial Black" panose="020B0A0402010202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fMXodNNh89V1jLORjFOm+qntL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12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sconnects.com/story/news/local/2018/03/09/who-pays-utility-repairs-storm-damage-you-do-through-higher-ny-nyseg-rates/399191002/" TargetMode="External"/><Relationship Id="rId3" Type="http://schemas.openxmlformats.org/officeDocument/2006/relationships/hyperlink" Target="https://www.coned.com/en/accounts-billing/your-bill/about-con-edisons-rates#:~:text=2022,%2C%20an%20increase%20of%203.9%25" TargetMode="External"/><Relationship Id="rId7" Type="http://schemas.openxmlformats.org/officeDocument/2006/relationships/hyperlink" Target="https://www.reuters.com/article/storm-sandy-coned/coned-ny-sandy-power-outages-slip-costs-could-reach-450-mln-idUSL1E8MB14P2012111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pringfieldhba.com/the-age-of-the-housing-stock-by-state-where-are-the-elderly-homes/" TargetMode="External"/><Relationship Id="rId5" Type="http://schemas.openxmlformats.org/officeDocument/2006/relationships/hyperlink" Target="https://www.oru.com/en/about-us/media-center/news/2022/20220909/oru-offering-assistance-as-energy-market-prices-surge" TargetMode="External"/><Relationship Id="rId4" Type="http://schemas.openxmlformats.org/officeDocument/2006/relationships/hyperlink" Target="https://www.cenhud.com/en/account-resources/rates/gas--electric-supply-prices/" TargetMode="External"/><Relationship Id="rId9" Type="http://schemas.openxmlformats.org/officeDocument/2006/relationships/hyperlink" Target="https://apnews.com/article/wildfires-storms-science-business-health-7a0fb8c998c1d56759989dda6229237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consumption/residential/reports/2009/state_briefs/pdf/ny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pasthma.org/D:Web%20Siteswww.rampasthma.orgwp-contentuploads/2018/12/Energy-Efficiency-and-Health-Guide-for-Public-Health-and-Health-Care-Professionals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hud.com/globalassets/pdf/billexplained_electric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3.dps.ny.gov/W/PSCWeb.nsf/All/58290EDB9AE5A89085257687006F38D1?OpenDocumen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Insert your text above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265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846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 your text above</a:t>
            </a:r>
            <a:endParaRPr/>
          </a:p>
        </p:txBody>
      </p:sp>
      <p:sp>
        <p:nvSpPr>
          <p:cNvPr id="338" name="Google Shape;33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a team of trusted, knowledgeable, community-based organizations from the Mid-Hudson region of New York. As a Hub, we utilize our knowledge </a:t>
            </a:r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and experience </a:t>
            </a:r>
            <a:r>
              <a:rPr lang="en-US"/>
              <a:t>about clean energy, energy efficiency, workforce development, education, health and housing to help individuals, affordable housing owners and small business owners with making informed energy decisions, reducing energy usage/costs, and the benefits of clean energy.</a:t>
            </a:r>
            <a:endParaRPr/>
          </a:p>
        </p:txBody>
      </p:sp>
      <p:sp>
        <p:nvSpPr>
          <p:cNvPr id="369" name="Google Shape;36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 your text above</a:t>
            </a:r>
            <a:endParaRPr/>
          </a:p>
        </p:txBody>
      </p:sp>
      <p:sp>
        <p:nvSpPr>
          <p:cNvPr id="380" name="Google Shape;38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 your text above</a:t>
            </a:r>
            <a:endParaRPr/>
          </a:p>
        </p:txBody>
      </p:sp>
      <p:sp>
        <p:nvSpPr>
          <p:cNvPr id="268" name="Google Shape;2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82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 your text above</a:t>
            </a:r>
            <a:endParaRPr/>
          </a:p>
        </p:txBody>
      </p:sp>
      <p:sp>
        <p:nvSpPr>
          <p:cNvPr id="268" name="Google Shape;2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Utility Rate Increases: </a:t>
            </a:r>
            <a:endParaRPr dirty="0"/>
          </a:p>
          <a:p>
            <a:pPr marL="0" indent="0"/>
            <a:r>
              <a:rPr lang="en-US" dirty="0"/>
              <a:t>( Insert Central Hudson/ Gas/ fuel oil rate fact) </a:t>
            </a:r>
          </a:p>
          <a:p>
            <a:pPr marL="0" indent="0"/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Orange and Rockland - "[O&amp;R] currently projects that its average residential natural gas heating customer using an average of 158 </a:t>
            </a:r>
            <a:r>
              <a:rPr lang="en-US" dirty="0" err="1"/>
              <a:t>ccfs</a:t>
            </a:r>
            <a:r>
              <a:rPr lang="en-US" dirty="0"/>
              <a:t> per month will pay $337 a month from November 2022 to March 2023, 44 percent more than the average bill of $234 a year earlier; A typical O&amp;R residential customer using 600 kWh a month this winter will pay about $174, a 28.8 percent increase over last winter’s $135 based on current projections".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Aging Housing Stock:</a:t>
            </a:r>
            <a:r>
              <a:rPr lang="en-US" dirty="0"/>
              <a:t>  In HV, ~59% was built before 1970. Do you know when the first energy codes were put in place? 1978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Storm Damage/Electric Grid Repairs and Maintenance: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York – In 2012, after Hurricane Sandy, Con Ed estimated costs of restoring power to customers and repairing the grid to be between $350-450M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2015, "the Public Service Commission allowed NYSEG to recover $260M in damage and recovery costs incurred between 2010 and 2015"; these costs were incurred after Tropical Storm Lee and Hurricanes Irene and Sandy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Louisiana - It will cost approx. $4B to repair damage to the electric grid from hurricanes that occurred 2020 and 2021; this will cost their customers an additional $8 per month for 15 years (this adds up!)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Sources: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https://www.coned.com/en/accounts-billing/your-bill/about-con-edisons-rates#:~:text=2022,%2C%20an%20increase%20of%203.9%25</a:t>
            </a:r>
            <a:r>
              <a:rPr lang="en-US" dirty="0"/>
              <a:t>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https://www.cenhud.com/en/account-resources/rates/gas--electric-supply-prices/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https://www.oru.com/en/about-us/media-center/news/2022/20220909/oru-offering-assistance-as-energy-market-prices-surge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https://springfieldhba.com/the-age-of-the-housing-stock-by-state-where-are-the-elderly-homes/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https://www.reuters.com/article/storm-sandy-coned/coned-ny-sandy-power-outages-slip-costs-could-reach-450-mln-idUSL1E8MB14P20121111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8"/>
              </a:rPr>
              <a:t>https://www.pressconnects.com/story/news/local/2018/03/09/who-pays-utility-repairs-storm-damage-you-do-through-higher-ny-nyseg-rates/399191002/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9"/>
              </a:rPr>
              <a:t>https://apnews.com/article/wildfires-storms-science-business-health-7a0fb8c998c1d56759989dda62292379</a:t>
            </a:r>
            <a:r>
              <a:rPr lang="en-US" dirty="0"/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United States Energy Information Administration. </a:t>
            </a:r>
            <a:r>
              <a:rPr lang="en-US" i="1" dirty="0"/>
              <a:t>Energy Consumption By End </a:t>
            </a:r>
            <a:r>
              <a:rPr lang="en-US" dirty="0"/>
              <a:t>Use, 2009, PDF, 829 x 324, 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https://www.eia.gov/consumption/residential/reports/2009/state_briefs/pdf/ny.pdf</a:t>
            </a:r>
            <a:r>
              <a:rPr lang="en-US" dirty="0"/>
              <a:t>. </a:t>
            </a:r>
            <a:endParaRPr dirty="0"/>
          </a:p>
        </p:txBody>
      </p:sp>
      <p:sp>
        <p:nvSpPr>
          <p:cNvPr id="295" name="Google Shape;2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Regional Asthma Management and Prevention. Unknown [Housing and Health], 2018 ,PDF, 868 x 495, 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http://www.rampasthma.org/D:Web%20Siteswww.rampasthma.orgwp-contentuploads/2018/12/Energy-Efficiency-and-Health-Guide-for-Public-Health-and-Health-Care-Professionals.pdf</a:t>
            </a:r>
            <a:r>
              <a:rPr lang="en-US" dirty="0"/>
              <a:t>. </a:t>
            </a:r>
            <a:endParaRPr dirty="0"/>
          </a:p>
        </p:txBody>
      </p:sp>
      <p:sp>
        <p:nvSpPr>
          <p:cNvPr id="306" name="Google Shape;30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Central Hudson. Unknown [Electric Utility Bill], 2019, PDF, 475 x 571,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https://www.cenhud.com/globalassets/pdf/billexplained_electric.pdf</a:t>
            </a:r>
            <a:r>
              <a:rPr lang="en-US"/>
              <a:t>.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York State Energy Research Development Authority. "System Benefits Charge". New York State Energy Research Development Authority. June 3, 2014.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https://www3.dps.ny.gov/W/PSCWeb.nsf/All/58290EDB9AE5A89085257687006F38D1?OpenDocument</a:t>
            </a:r>
            <a:r>
              <a:rPr lang="en-US"/>
              <a:t>. </a:t>
            </a:r>
            <a:endParaRPr/>
          </a:p>
        </p:txBody>
      </p:sp>
      <p:sp>
        <p:nvSpPr>
          <p:cNvPr id="314" name="Google Shape;31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NYS Clean Heat rebates depend on: utility service territory, size of heat pump, decommissioning (y/n), full/partial heating load.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93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4 - Red with Delta">
  <p:cSld name="1_Title 4 - Red with Delta">
    <p:bg>
      <p:bgPr>
        <a:solidFill>
          <a:schemeClr val="dk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1524000" y="457200"/>
            <a:ext cx="91440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1524000" y="3172968"/>
            <a:ext cx="9144000" cy="20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13" name="Google Shape;13;p14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7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 rot="-434114">
            <a:off x="2724593" y="384419"/>
            <a:ext cx="8704521" cy="663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4" descr="Cornell Cooperative Exten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506" y="6308652"/>
            <a:ext cx="4240306" cy="41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Chart 1">
  <p:cSld name="Content - Chart 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8" name="Google Shape;58;p25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" name="Google Shape;59;p25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Chart 2">
  <p:cSld name="Content - Chart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640080" y="1488140"/>
            <a:ext cx="265176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63" name="Google Shape;63;p26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" name="Google Shape;64;p26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Line Chart 3">
  <p:cSld name="Content - Line Chart 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>
            <a:off x="640081" y="1488140"/>
            <a:ext cx="2615184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68" name="Google Shape;68;p27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" name="Google Shape;69;p27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Line Chart 4">
  <p:cSld name="Content - Line Chart 4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2" name="Google Shape;72;p28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28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ger Chart">
  <p:cSld name="Bigger Char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640081" y="457201"/>
            <a:ext cx="3648456" cy="138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>
            <a:off x="640081" y="2057400"/>
            <a:ext cx="3648456" cy="390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77" name="Google Shape;77;p29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" name="Google Shape;78;p29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Picture Only">
  <p:cSld name="Content - Pictur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227064"/>
          </a:xfrm>
          <a:prstGeom prst="rect">
            <a:avLst/>
          </a:prstGeom>
          <a:noFill/>
          <a:ln>
            <a:noFill/>
          </a:ln>
        </p:spPr>
      </p:sp>
      <p:pic>
        <p:nvPicPr>
          <p:cNvPr id="81" name="Google Shape;8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Red Wedges">
  <p:cSld name="Divider - Red Wedges">
    <p:bg>
      <p:bgPr>
        <a:solidFill>
          <a:srgbClr val="C0000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>
            <a:spLocks noGrp="1"/>
          </p:cNvSpPr>
          <p:nvPr>
            <p:ph type="pic" idx="2"/>
          </p:nvPr>
        </p:nvSpPr>
        <p:spPr>
          <a:xfrm>
            <a:off x="-2659" y="-10631"/>
            <a:ext cx="12193034" cy="687394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 Red">
  <p:cSld name="Quote 1 Red"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 txBox="1">
            <a:spLocks noGrp="1"/>
          </p:cNvSpPr>
          <p:nvPr>
            <p:ph type="body" idx="1"/>
          </p:nvPr>
        </p:nvSpPr>
        <p:spPr>
          <a:xfrm>
            <a:off x="1579269" y="1416976"/>
            <a:ext cx="9053290" cy="272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body" idx="2"/>
          </p:nvPr>
        </p:nvSpPr>
        <p:spPr>
          <a:xfrm>
            <a:off x="1579047" y="4570381"/>
            <a:ext cx="9053512" cy="5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87" name="Google Shape;87;p32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7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" name="Google Shape;88;p32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09084"/>
            <a:ext cx="4240306" cy="41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6">
  <p:cSld name="Quote 6">
    <p:bg>
      <p:bgPr>
        <a:solidFill>
          <a:schemeClr val="dk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>
            <a:spLocks noGrp="1"/>
          </p:cNvSpPr>
          <p:nvPr>
            <p:ph type="body" idx="1"/>
          </p:nvPr>
        </p:nvSpPr>
        <p:spPr>
          <a:xfrm>
            <a:off x="1579269" y="1416976"/>
            <a:ext cx="9053290" cy="272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body" idx="2"/>
          </p:nvPr>
        </p:nvSpPr>
        <p:spPr>
          <a:xfrm>
            <a:off x="1579047" y="4570381"/>
            <a:ext cx="9053512" cy="5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92" name="Google Shape;92;p33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7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33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 rot="-322270">
            <a:off x="3393198" y="525407"/>
            <a:ext cx="8657412" cy="659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3" descr="Cornell Cooperative Exten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" y="6309084"/>
            <a:ext cx="4240306" cy="41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3 Red">
  <p:cSld name="1_Title 3 Red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>
            <a:spLocks noGrp="1"/>
          </p:cNvSpPr>
          <p:nvPr>
            <p:ph type="ctrTitle"/>
          </p:nvPr>
        </p:nvSpPr>
        <p:spPr>
          <a:xfrm>
            <a:off x="1524000" y="457200"/>
            <a:ext cx="91440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subTitle" idx="1"/>
          </p:nvPr>
        </p:nvSpPr>
        <p:spPr>
          <a:xfrm>
            <a:off x="1524000" y="3172968"/>
            <a:ext cx="9144000" cy="20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98" name="Google Shape;98;p34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7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34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0506" y="6308652"/>
            <a:ext cx="4240306" cy="41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er - Red">
  <p:cSld name="Opener - Red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7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 rot="-252074">
            <a:off x="1915369" y="304979"/>
            <a:ext cx="8565412" cy="652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7" descr="Cornell University Se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493" y="4584521"/>
            <a:ext cx="1756181" cy="175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7" descr="Cornell Cooperative Extension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797" y="797733"/>
            <a:ext cx="7571759" cy="378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Red 1">
  <p:cSld name="Title -Red 1">
    <p:bg>
      <p:bgPr>
        <a:solidFill>
          <a:schemeClr val="dk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>
            <a:spLocks noGrp="1"/>
          </p:cNvSpPr>
          <p:nvPr>
            <p:ph type="ctrTitle"/>
          </p:nvPr>
        </p:nvSpPr>
        <p:spPr>
          <a:xfrm>
            <a:off x="1524000" y="457200"/>
            <a:ext cx="91440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subTitle" idx="1"/>
          </p:nvPr>
        </p:nvSpPr>
        <p:spPr>
          <a:xfrm>
            <a:off x="1524000" y="3172968"/>
            <a:ext cx="9144000" cy="20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Text Single Column">
  <p:cSld name="Content - Text Single Colum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640080" y="1488140"/>
            <a:ext cx="10911839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107" name="Google Shape;107;p16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0506" y="6308652"/>
            <a:ext cx="4240306" cy="41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 descr="Cornell Cooperative Exten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White 1">
  <p:cSld name="Title -White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>
            <a:spLocks noGrp="1"/>
          </p:cNvSpPr>
          <p:nvPr>
            <p:ph type="ctrTitle"/>
          </p:nvPr>
        </p:nvSpPr>
        <p:spPr>
          <a:xfrm>
            <a:off x="1524000" y="457200"/>
            <a:ext cx="91440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Black"/>
              <a:buNone/>
              <a:defRPr sz="5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subTitle" idx="1"/>
          </p:nvPr>
        </p:nvSpPr>
        <p:spPr>
          <a:xfrm>
            <a:off x="1524000" y="3172968"/>
            <a:ext cx="9144000" cy="20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er - White 2">
  <p:cSld name="Opener - White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 txBox="1">
            <a:spLocks noGrp="1"/>
          </p:cNvSpPr>
          <p:nvPr>
            <p:ph type="ctrTitle"/>
          </p:nvPr>
        </p:nvSpPr>
        <p:spPr>
          <a:xfrm>
            <a:off x="1524000" y="457200"/>
            <a:ext cx="91440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Black"/>
              <a:buNone/>
              <a:defRPr sz="5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subTitle" idx="1"/>
          </p:nvPr>
        </p:nvSpPr>
        <p:spPr>
          <a:xfrm>
            <a:off x="1524000" y="3172968"/>
            <a:ext cx="9144000" cy="84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body" idx="2"/>
          </p:nvPr>
        </p:nvSpPr>
        <p:spPr>
          <a:xfrm>
            <a:off x="1524000" y="4663759"/>
            <a:ext cx="9144000" cy="89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White">
  <p:cSld name="Title 3 White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0"/>
          <p:cNvSpPr txBox="1">
            <a:spLocks noGrp="1"/>
          </p:cNvSpPr>
          <p:nvPr>
            <p:ph type="ctrTitle"/>
          </p:nvPr>
        </p:nvSpPr>
        <p:spPr>
          <a:xfrm>
            <a:off x="1524000" y="457200"/>
            <a:ext cx="91440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Black"/>
              <a:buNone/>
              <a:defRPr sz="5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subTitle" idx="1"/>
          </p:nvPr>
        </p:nvSpPr>
        <p:spPr>
          <a:xfrm>
            <a:off x="1524000" y="3172968"/>
            <a:ext cx="9144000" cy="20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128" name="Google Shape;128;p40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40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 - White with Delta">
  <p:cSld name="Title 4 - White with Delta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1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-579465">
            <a:off x="3092840" y="393145"/>
            <a:ext cx="8721371" cy="66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1"/>
          <p:cNvSpPr txBox="1">
            <a:spLocks noGrp="1"/>
          </p:cNvSpPr>
          <p:nvPr>
            <p:ph type="ctrTitle"/>
          </p:nvPr>
        </p:nvSpPr>
        <p:spPr>
          <a:xfrm>
            <a:off x="1524000" y="457200"/>
            <a:ext cx="91440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Black"/>
              <a:buNone/>
              <a:defRPr sz="5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41"/>
          <p:cNvSpPr txBox="1">
            <a:spLocks noGrp="1"/>
          </p:cNvSpPr>
          <p:nvPr>
            <p:ph type="subTitle" idx="1"/>
          </p:nvPr>
        </p:nvSpPr>
        <p:spPr>
          <a:xfrm>
            <a:off x="1524000" y="3172968"/>
            <a:ext cx="9144000" cy="20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er - Red">
  <p:cSld name="Opener - Red">
    <p:bg>
      <p:bgPr>
        <a:solidFill>
          <a:schemeClr val="dk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2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 rot="-252074">
            <a:off x="1915369" y="304979"/>
            <a:ext cx="8565412" cy="652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2" descr="Cornell University Se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493" y="4584521"/>
            <a:ext cx="1756181" cy="175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2" descr="Cornell Cooperative Extension&#10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797" y="797733"/>
            <a:ext cx="7571759" cy="378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er with Delta - Red">
  <p:cSld name="Opener with Delta - Red">
    <p:bg>
      <p:bgPr>
        <a:solidFill>
          <a:schemeClr val="dk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3" descr="Cornell Cooperative Extension 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527" y="1031533"/>
            <a:ext cx="7062409" cy="353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3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 rot="-198663">
            <a:off x="2089759" y="332510"/>
            <a:ext cx="8402432" cy="640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3" descr="Cornell University Se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8493" y="4584521"/>
            <a:ext cx="1756181" cy="175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Red Wedges">
  <p:cSld name="Divider - Red Wedges">
    <p:bg>
      <p:bgPr>
        <a:solidFill>
          <a:srgbClr val="C0000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4"/>
          <p:cNvSpPr>
            <a:spLocks noGrp="1"/>
          </p:cNvSpPr>
          <p:nvPr>
            <p:ph type="pic" idx="2"/>
          </p:nvPr>
        </p:nvSpPr>
        <p:spPr>
          <a:xfrm>
            <a:off x="-2659" y="-10631"/>
            <a:ext cx="12193034" cy="687394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6">
  <p:cSld name="Quote 6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body" idx="1"/>
          </p:nvPr>
        </p:nvSpPr>
        <p:spPr>
          <a:xfrm>
            <a:off x="1579269" y="1416976"/>
            <a:ext cx="9053290" cy="272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2"/>
          </p:nvPr>
        </p:nvSpPr>
        <p:spPr>
          <a:xfrm>
            <a:off x="1579047" y="4570381"/>
            <a:ext cx="9053512" cy="5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147" name="Google Shape;147;p45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7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8" name="Google Shape;148;p45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 rot="-322270">
            <a:off x="3393198" y="525407"/>
            <a:ext cx="8657412" cy="659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5" descr="Cornell Cooperative Exten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" y="6309084"/>
            <a:ext cx="4240306" cy="41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er with Delta - Red">
  <p:cSld name="Opener with Delta - Red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 rot="-198663">
            <a:off x="2089759" y="332510"/>
            <a:ext cx="8402432" cy="640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Cornell University Se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8493" y="4584521"/>
            <a:ext cx="1756181" cy="175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 descr="Cornell Cooperative Extension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527" y="1031533"/>
            <a:ext cx="7062409" cy="3532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 Red">
  <p:cSld name="Quote 1 Red">
    <p:bg>
      <p:bgPr>
        <a:solidFill>
          <a:schemeClr val="dk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6"/>
          <p:cNvSpPr txBox="1">
            <a:spLocks noGrp="1"/>
          </p:cNvSpPr>
          <p:nvPr>
            <p:ph type="body" idx="1"/>
          </p:nvPr>
        </p:nvSpPr>
        <p:spPr>
          <a:xfrm>
            <a:off x="1579269" y="1416976"/>
            <a:ext cx="9053290" cy="272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2"/>
          </p:nvPr>
        </p:nvSpPr>
        <p:spPr>
          <a:xfrm>
            <a:off x="1579047" y="4570381"/>
            <a:ext cx="9053512" cy="5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153" name="Google Shape;153;p46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7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4" name="Google Shape;154;p46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09084"/>
            <a:ext cx="4240306" cy="41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ver Picture">
  <p:cSld name="Quote Over Pictur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>
            <a:spLocks noGrp="1"/>
          </p:cNvSpPr>
          <p:nvPr>
            <p:ph type="pic" idx="2"/>
          </p:nvPr>
        </p:nvSpPr>
        <p:spPr>
          <a:xfrm>
            <a:off x="9803" y="0"/>
            <a:ext cx="12192000" cy="62245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7" name="Google Shape;157;p47"/>
          <p:cNvSpPr txBox="1">
            <a:spLocks noGrp="1"/>
          </p:cNvSpPr>
          <p:nvPr>
            <p:ph type="body" idx="1"/>
          </p:nvPr>
        </p:nvSpPr>
        <p:spPr>
          <a:xfrm>
            <a:off x="1579269" y="802105"/>
            <a:ext cx="9053290" cy="453839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457200" tIns="457200" rIns="457200" bIns="640075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body" idx="3"/>
          </p:nvPr>
        </p:nvSpPr>
        <p:spPr>
          <a:xfrm>
            <a:off x="1579047" y="4570381"/>
            <a:ext cx="9053512" cy="58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159" name="Google Shape;159;p47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Text Double Column">
  <p:cSld name="1_Content - Text Double Colum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8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48"/>
          <p:cNvSpPr txBox="1">
            <a:spLocks noGrp="1"/>
          </p:cNvSpPr>
          <p:nvPr>
            <p:ph type="body" idx="1"/>
          </p:nvPr>
        </p:nvSpPr>
        <p:spPr>
          <a:xfrm>
            <a:off x="640080" y="1488146"/>
            <a:ext cx="521208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3" name="Google Shape;163;p48"/>
          <p:cNvSpPr txBox="1">
            <a:spLocks noGrp="1"/>
          </p:cNvSpPr>
          <p:nvPr>
            <p:ph type="body" idx="2"/>
          </p:nvPr>
        </p:nvSpPr>
        <p:spPr>
          <a:xfrm>
            <a:off x="6253579" y="1488140"/>
            <a:ext cx="521208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164" name="Google Shape;164;p48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5" name="Google Shape;165;p48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Picture with Headline and Caption">
  <p:cSld name="Content - Picture with Headline and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9"/>
          <p:cNvSpPr txBox="1">
            <a:spLocks noGrp="1"/>
          </p:cNvSpPr>
          <p:nvPr>
            <p:ph type="title"/>
          </p:nvPr>
        </p:nvSpPr>
        <p:spPr>
          <a:xfrm>
            <a:off x="640080" y="457201"/>
            <a:ext cx="4131945" cy="138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49"/>
          <p:cNvSpPr txBox="1">
            <a:spLocks noGrp="1"/>
          </p:cNvSpPr>
          <p:nvPr>
            <p:ph type="body" idx="1"/>
          </p:nvPr>
        </p:nvSpPr>
        <p:spPr>
          <a:xfrm>
            <a:off x="640080" y="2057400"/>
            <a:ext cx="4131945" cy="390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9" name="Google Shape;169;p49"/>
          <p:cNvSpPr>
            <a:spLocks noGrp="1"/>
          </p:cNvSpPr>
          <p:nvPr>
            <p:ph type="pic" idx="2"/>
          </p:nvPr>
        </p:nvSpPr>
        <p:spPr>
          <a:xfrm>
            <a:off x="5002213" y="457200"/>
            <a:ext cx="6546850" cy="550545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0" name="Google Shape;170;p49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1" name="Google Shape;171;p49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Video (4x3) with Headline and Caption">
  <p:cSld name="1_Content - Video (4x3) with Headline and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0"/>
          <p:cNvSpPr txBox="1">
            <a:spLocks noGrp="1"/>
          </p:cNvSpPr>
          <p:nvPr>
            <p:ph type="title"/>
          </p:nvPr>
        </p:nvSpPr>
        <p:spPr>
          <a:xfrm>
            <a:off x="640080" y="457201"/>
            <a:ext cx="3316623" cy="138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50"/>
          <p:cNvSpPr txBox="1">
            <a:spLocks noGrp="1"/>
          </p:cNvSpPr>
          <p:nvPr>
            <p:ph type="body" idx="1"/>
          </p:nvPr>
        </p:nvSpPr>
        <p:spPr>
          <a:xfrm>
            <a:off x="640080" y="2057400"/>
            <a:ext cx="3316623" cy="390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5" name="Google Shape;175;p50"/>
          <p:cNvSpPr txBox="1">
            <a:spLocks noGrp="1"/>
          </p:cNvSpPr>
          <p:nvPr>
            <p:ph type="body" idx="2"/>
          </p:nvPr>
        </p:nvSpPr>
        <p:spPr>
          <a:xfrm>
            <a:off x="4218432" y="457200"/>
            <a:ext cx="733348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176" name="Google Shape;176;p50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7" name="Google Shape;177;p50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- Video (16x9) with Headline and Caption">
  <p:cSld name="2_Content - Video (16x9) with Headline and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1"/>
          <p:cNvSpPr txBox="1">
            <a:spLocks noGrp="1"/>
          </p:cNvSpPr>
          <p:nvPr>
            <p:ph type="title"/>
          </p:nvPr>
        </p:nvSpPr>
        <p:spPr>
          <a:xfrm>
            <a:off x="640080" y="457202"/>
            <a:ext cx="10911840" cy="36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51"/>
          <p:cNvSpPr txBox="1">
            <a:spLocks noGrp="1"/>
          </p:cNvSpPr>
          <p:nvPr>
            <p:ph type="body" idx="1"/>
          </p:nvPr>
        </p:nvSpPr>
        <p:spPr>
          <a:xfrm>
            <a:off x="1793691" y="1120581"/>
            <a:ext cx="8604618" cy="484130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181" name="Google Shape;181;p51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2" name="Google Shape;182;p51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Chart 1">
  <p:cSld name="Content - Chart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2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85" name="Google Shape;185;p52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6" name="Google Shape;186;p52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Chart 2">
  <p:cSld name="Content - Chart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3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53"/>
          <p:cNvSpPr txBox="1">
            <a:spLocks noGrp="1"/>
          </p:cNvSpPr>
          <p:nvPr>
            <p:ph type="body" idx="1"/>
          </p:nvPr>
        </p:nvSpPr>
        <p:spPr>
          <a:xfrm>
            <a:off x="640080" y="1488140"/>
            <a:ext cx="265176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190" name="Google Shape;190;p53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1" name="Google Shape;191;p53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Line Chart 3">
  <p:cSld name="Content - Line Chart 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4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body" idx="1"/>
          </p:nvPr>
        </p:nvSpPr>
        <p:spPr>
          <a:xfrm>
            <a:off x="640081" y="1488140"/>
            <a:ext cx="2615184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195" name="Google Shape;195;p54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6" name="Google Shape;196;p54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Line Chart 4">
  <p:cSld name="Content - Line Chart 4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5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99" name="Google Shape;199;p55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0" name="Google Shape;200;p55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Text Single Column">
  <p:cSld name="Content - Text Single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640080" y="1488140"/>
            <a:ext cx="10911839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27" name="Google Shape;27;p19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" name="Google Shape;2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0506" y="6308652"/>
            <a:ext cx="4240306" cy="41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9" descr="Cornell Cooperative Exten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ger Chart">
  <p:cSld name="Bigger Char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6"/>
          <p:cNvSpPr txBox="1">
            <a:spLocks noGrp="1"/>
          </p:cNvSpPr>
          <p:nvPr>
            <p:ph type="title"/>
          </p:nvPr>
        </p:nvSpPr>
        <p:spPr>
          <a:xfrm>
            <a:off x="640081" y="457201"/>
            <a:ext cx="3648456" cy="138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56"/>
          <p:cNvSpPr txBox="1">
            <a:spLocks noGrp="1"/>
          </p:cNvSpPr>
          <p:nvPr>
            <p:ph type="body" idx="1"/>
          </p:nvPr>
        </p:nvSpPr>
        <p:spPr>
          <a:xfrm>
            <a:off x="640081" y="2057400"/>
            <a:ext cx="3648456" cy="390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204" name="Google Shape;204;p56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ank" type="blank">
  <p:cSld name="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p57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8" name="Google Shape;208;p57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Picture Only">
  <p:cSld name="Content - Picture 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227064"/>
          </a:xfrm>
          <a:prstGeom prst="rect">
            <a:avLst/>
          </a:prstGeom>
          <a:noFill/>
          <a:ln>
            <a:noFill/>
          </a:ln>
        </p:spPr>
      </p:sp>
      <p:pic>
        <p:nvPicPr>
          <p:cNvPr id="211" name="Google Shape;211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Picture with Text 1">
  <p:cSld name="Content - Picture with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9"/>
          <p:cNvSpPr txBox="1">
            <a:spLocks noGrp="1"/>
          </p:cNvSpPr>
          <p:nvPr>
            <p:ph type="ctrTitle"/>
          </p:nvPr>
        </p:nvSpPr>
        <p:spPr>
          <a:xfrm>
            <a:off x="0" y="152400"/>
            <a:ext cx="12192000" cy="117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59"/>
          <p:cNvSpPr txBox="1">
            <a:spLocks noGrp="1"/>
          </p:cNvSpPr>
          <p:nvPr>
            <p:ph type="body" idx="1"/>
          </p:nvPr>
        </p:nvSpPr>
        <p:spPr>
          <a:xfrm>
            <a:off x="0" y="1478280"/>
            <a:ext cx="12192000" cy="1146048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215" name="Google Shape;21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Picture with Text 2">
  <p:cSld name="Content - Picture with Text 2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0"/>
          <p:cNvSpPr>
            <a:spLocks noGrp="1"/>
          </p:cNvSpPr>
          <p:nvPr>
            <p:ph type="pic" idx="2"/>
          </p:nvPr>
        </p:nvSpPr>
        <p:spPr>
          <a:xfrm>
            <a:off x="0" y="9812"/>
            <a:ext cx="12192000" cy="6197222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60"/>
          <p:cNvSpPr txBox="1">
            <a:spLocks noGrp="1"/>
          </p:cNvSpPr>
          <p:nvPr>
            <p:ph type="ctrTitle"/>
          </p:nvPr>
        </p:nvSpPr>
        <p:spPr>
          <a:xfrm>
            <a:off x="0" y="152400"/>
            <a:ext cx="12192000" cy="151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60"/>
          <p:cNvSpPr txBox="1">
            <a:spLocks noGrp="1"/>
          </p:cNvSpPr>
          <p:nvPr>
            <p:ph type="body" idx="1"/>
          </p:nvPr>
        </p:nvSpPr>
        <p:spPr>
          <a:xfrm>
            <a:off x="0" y="4080510"/>
            <a:ext cx="12192000" cy="166878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220" name="Google Shape;220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5">
  <p:cSld name="1_Section Title 5">
    <p:bg>
      <p:bgPr>
        <a:solidFill>
          <a:schemeClr val="dk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2"/>
          <p:cNvSpPr txBox="1">
            <a:spLocks noGrp="1"/>
          </p:cNvSpPr>
          <p:nvPr>
            <p:ph type="ctrTitle"/>
          </p:nvPr>
        </p:nvSpPr>
        <p:spPr>
          <a:xfrm>
            <a:off x="1010652" y="489284"/>
            <a:ext cx="5174512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62"/>
          <p:cNvSpPr txBox="1">
            <a:spLocks noGrp="1"/>
          </p:cNvSpPr>
          <p:nvPr>
            <p:ph type="subTitle" idx="1"/>
          </p:nvPr>
        </p:nvSpPr>
        <p:spPr>
          <a:xfrm>
            <a:off x="1010652" y="3172968"/>
            <a:ext cx="4411580" cy="20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225" name="Google Shape;225;p62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7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62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 rot="-715649">
            <a:off x="3565284" y="983387"/>
            <a:ext cx="8026226" cy="611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2" descr="Cornell Cooperative Exten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506" y="6308652"/>
            <a:ext cx="4240306" cy="41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5">
  <p:cSld name="Section Title 5">
    <p:bg>
      <p:bgPr>
        <a:solidFill>
          <a:schemeClr val="dk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3"/>
          <p:cNvSpPr txBox="1">
            <a:spLocks noGrp="1"/>
          </p:cNvSpPr>
          <p:nvPr>
            <p:ph type="ctrTitle"/>
          </p:nvPr>
        </p:nvSpPr>
        <p:spPr>
          <a:xfrm>
            <a:off x="1010652" y="489284"/>
            <a:ext cx="5174512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63"/>
          <p:cNvSpPr txBox="1">
            <a:spLocks noGrp="1"/>
          </p:cNvSpPr>
          <p:nvPr>
            <p:ph type="subTitle" idx="1"/>
          </p:nvPr>
        </p:nvSpPr>
        <p:spPr>
          <a:xfrm>
            <a:off x="1010652" y="3172968"/>
            <a:ext cx="4411580" cy="20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231" name="Google Shape;231;p63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7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2" name="Google Shape;232;p63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09084"/>
            <a:ext cx="4240306" cy="41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3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 rot="-322270">
            <a:off x="2894023" y="386113"/>
            <a:ext cx="8555452" cy="6520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6">
  <p:cSld name="Section Title 6">
    <p:bg>
      <p:bgPr>
        <a:solidFill>
          <a:schemeClr val="dk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4"/>
          <p:cNvSpPr txBox="1">
            <a:spLocks noGrp="1"/>
          </p:cNvSpPr>
          <p:nvPr>
            <p:ph type="ctrTitle"/>
          </p:nvPr>
        </p:nvSpPr>
        <p:spPr>
          <a:xfrm>
            <a:off x="1524000" y="457200"/>
            <a:ext cx="91440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64"/>
          <p:cNvSpPr txBox="1">
            <a:spLocks noGrp="1"/>
          </p:cNvSpPr>
          <p:nvPr>
            <p:ph type="subTitle" idx="1"/>
          </p:nvPr>
        </p:nvSpPr>
        <p:spPr>
          <a:xfrm>
            <a:off x="1524000" y="3172968"/>
            <a:ext cx="9144000" cy="20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with Dark Overlay">
  <p:cSld name="1_Section Title with Dark Overla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5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041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65"/>
          <p:cNvSpPr txBox="1">
            <a:spLocks noGrp="1"/>
          </p:cNvSpPr>
          <p:nvPr>
            <p:ph type="title"/>
          </p:nvPr>
        </p:nvSpPr>
        <p:spPr>
          <a:xfrm>
            <a:off x="975" y="-2"/>
            <a:ext cx="12191025" cy="6858002"/>
          </a:xfrm>
          <a:prstGeom prst="rect">
            <a:avLst/>
          </a:prstGeom>
          <a:solidFill>
            <a:schemeClr val="dk1">
              <a:alpha val="5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9">
  <p:cSld name="1_Section Title 9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6"/>
          <p:cNvSpPr txBox="1">
            <a:spLocks noGrp="1"/>
          </p:cNvSpPr>
          <p:nvPr>
            <p:ph type="ctrTitle"/>
          </p:nvPr>
        </p:nvSpPr>
        <p:spPr>
          <a:xfrm>
            <a:off x="418142" y="449179"/>
            <a:ext cx="4763458" cy="259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2" name="Google Shape;242;p66"/>
          <p:cNvSpPr txBox="1">
            <a:spLocks noGrp="1"/>
          </p:cNvSpPr>
          <p:nvPr>
            <p:ph type="subTitle" idx="1"/>
          </p:nvPr>
        </p:nvSpPr>
        <p:spPr>
          <a:xfrm>
            <a:off x="418142" y="3287268"/>
            <a:ext cx="4763458" cy="149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3" name="Google Shape;243;p66"/>
          <p:cNvSpPr>
            <a:spLocks noGrp="1"/>
          </p:cNvSpPr>
          <p:nvPr>
            <p:ph type="pic" idx="2"/>
          </p:nvPr>
        </p:nvSpPr>
        <p:spPr>
          <a:xfrm>
            <a:off x="5560828" y="0"/>
            <a:ext cx="6631171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Text Double Column">
  <p:cSld name="1_Content - Text Double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640080" y="1488146"/>
            <a:ext cx="521208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2"/>
          </p:nvPr>
        </p:nvSpPr>
        <p:spPr>
          <a:xfrm>
            <a:off x="6253579" y="1488140"/>
            <a:ext cx="521208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34" name="Google Shape;34;p20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" name="Google Shape;35;p20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Section Title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p67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67"/>
          <p:cNvSpPr txBox="1">
            <a:spLocks noGrp="1"/>
          </p:cNvSpPr>
          <p:nvPr>
            <p:ph type="ctrTitle"/>
          </p:nvPr>
        </p:nvSpPr>
        <p:spPr>
          <a:xfrm>
            <a:off x="1010652" y="489284"/>
            <a:ext cx="5174512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67"/>
          <p:cNvSpPr txBox="1">
            <a:spLocks noGrp="1"/>
          </p:cNvSpPr>
          <p:nvPr>
            <p:ph type="subTitle" idx="1"/>
          </p:nvPr>
        </p:nvSpPr>
        <p:spPr>
          <a:xfrm>
            <a:off x="1010652" y="3172968"/>
            <a:ext cx="4411580" cy="20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248" name="Google Shape;248;p67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 rot="-309338">
            <a:off x="3176159" y="306188"/>
            <a:ext cx="8734425" cy="665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7" descr="Cornell Cooperative Exten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ver Pic with Fade">
  <p:cSld name="Section Title Over Pic with Fad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" name="Google Shape;252;p6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3941063"/>
          </a:xfrm>
          <a:prstGeom prst="rect">
            <a:avLst/>
          </a:prstGeom>
          <a:gradFill>
            <a:gsLst>
              <a:gs pos="0">
                <a:srgbClr val="FFFFFF">
                  <a:alpha val="81960"/>
                </a:srgbClr>
              </a:gs>
              <a:gs pos="50000">
                <a:srgbClr val="FFFFFF">
                  <a:alpha val="81960"/>
                </a:srgbClr>
              </a:gs>
              <a:gs pos="100000">
                <a:srgbClr val="FEFEFE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"/>
              <a:buFont typeface="Arial Black"/>
              <a:buNone/>
              <a:defRPr sz="2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68"/>
          <p:cNvSpPr txBox="1">
            <a:spLocks noGrp="1"/>
          </p:cNvSpPr>
          <p:nvPr>
            <p:ph type="subTitle" idx="1"/>
          </p:nvPr>
        </p:nvSpPr>
        <p:spPr>
          <a:xfrm>
            <a:off x="1524000" y="2068068"/>
            <a:ext cx="9144000" cy="84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4" name="Google Shape;254;p68"/>
          <p:cNvSpPr txBox="1">
            <a:spLocks noGrp="1"/>
          </p:cNvSpPr>
          <p:nvPr>
            <p:ph type="body" idx="3"/>
          </p:nvPr>
        </p:nvSpPr>
        <p:spPr>
          <a:xfrm>
            <a:off x="1524000" y="609600"/>
            <a:ext cx="9144000" cy="13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pener - White">
  <p:cSld name="1_Opener - Whi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21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38;p21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Picture with Headline and Caption">
  <p:cSld name="Content - Picture with Headline and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640080" y="457201"/>
            <a:ext cx="4131945" cy="138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640080" y="2057400"/>
            <a:ext cx="4131945" cy="390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>
            <a:spLocks noGrp="1"/>
          </p:cNvSpPr>
          <p:nvPr>
            <p:ph type="pic" idx="2"/>
          </p:nvPr>
        </p:nvSpPr>
        <p:spPr>
          <a:xfrm>
            <a:off x="5002213" y="457200"/>
            <a:ext cx="6546850" cy="550545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" name="Google Shape;43;p22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" name="Google Shape;44;p22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Video (4x3) with Headline and Caption">
  <p:cSld name="1_Content - Video (4x3) with Headline and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640080" y="457201"/>
            <a:ext cx="3316623" cy="138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640080" y="2057400"/>
            <a:ext cx="3316623" cy="390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218432" y="457200"/>
            <a:ext cx="733348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49" name="Google Shape;49;p23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0" name="Google Shape;50;p23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- Video (16x9) with Headline and Caption">
  <p:cSld name="2_Content - Video (16x9) with Headline and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640080" y="457202"/>
            <a:ext cx="10911840" cy="36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1793691" y="1120581"/>
            <a:ext cx="8604618" cy="484130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54" name="Google Shape;54;p24"/>
          <p:cNvCxnSpPr/>
          <p:nvPr/>
        </p:nvCxnSpPr>
        <p:spPr>
          <a:xfrm>
            <a:off x="640080" y="6197222"/>
            <a:ext cx="10908792" cy="0"/>
          </a:xfrm>
          <a:prstGeom prst="straightConnector1">
            <a:avLst/>
          </a:prstGeom>
          <a:noFill/>
          <a:ln w="9525" cap="flat" cmpd="sng">
            <a:solidFill>
              <a:srgbClr val="B4986C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" name="Google Shape;55;p24" descr="Cornell Cooperative Exten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6326738"/>
            <a:ext cx="4055165" cy="39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midhudsonenergychoices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"/>
          <p:cNvSpPr txBox="1">
            <a:spLocks noGrp="1"/>
          </p:cNvSpPr>
          <p:nvPr>
            <p:ph type="subTitle" idx="1"/>
          </p:nvPr>
        </p:nvSpPr>
        <p:spPr>
          <a:xfrm>
            <a:off x="1524000" y="4287745"/>
            <a:ext cx="9144000" cy="115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Putting knowledge to work to help you make informed energy choices.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endParaRPr/>
          </a:p>
        </p:txBody>
      </p:sp>
      <p:sp>
        <p:nvSpPr>
          <p:cNvPr id="262" name="Google Shape;262;p1"/>
          <p:cNvSpPr txBox="1">
            <a:spLocks noGrp="1"/>
          </p:cNvSpPr>
          <p:nvPr>
            <p:ph type="ctrTitle"/>
          </p:nvPr>
        </p:nvSpPr>
        <p:spPr>
          <a:xfrm>
            <a:off x="1524000" y="1374422"/>
            <a:ext cx="91440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 sz="4800" b="1">
                <a:latin typeface="Georgia"/>
                <a:ea typeface="Georgia"/>
                <a:cs typeface="Georgia"/>
                <a:sym typeface="Georgia"/>
              </a:rPr>
              <a:t>Mid-Hudson Energy Choices</a:t>
            </a:r>
            <a:endParaRPr/>
          </a:p>
        </p:txBody>
      </p:sp>
      <p:sp>
        <p:nvSpPr>
          <p:cNvPr id="263" name="Google Shape;263;p1"/>
          <p:cNvSpPr txBox="1"/>
          <p:nvPr/>
        </p:nvSpPr>
        <p:spPr>
          <a:xfrm>
            <a:off x="6738056" y="6286499"/>
            <a:ext cx="48471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MidHudsonEnergyChoices.org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p1" descr="Graphical user interface, text, appli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1686" y="929979"/>
            <a:ext cx="5919228" cy="155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891385" y="236579"/>
            <a:ext cx="10633957" cy="12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4000" b="1" dirty="0">
                <a:latin typeface="Georgia" panose="02040502050405020303" pitchFamily="18" charset="0"/>
              </a:rPr>
              <a:t>The Inflation Reduction Act will Save you Money   </a:t>
            </a:r>
            <a:endParaRPr sz="4000" b="1" dirty="0">
              <a:latin typeface="Georgia" panose="02040502050405020303" pitchFamily="18" charset="0"/>
            </a:endParaRPr>
          </a:p>
        </p:txBody>
      </p:sp>
      <p:sp>
        <p:nvSpPr>
          <p:cNvPr id="334" name="Google Shape;334;p8"/>
          <p:cNvSpPr txBox="1"/>
          <p:nvPr/>
        </p:nvSpPr>
        <p:spPr>
          <a:xfrm>
            <a:off x="8090296" y="6375797"/>
            <a:ext cx="36254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Images used with permission from CCE Tompkins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9DF92-FDA9-4ED7-B2F2-440EDE5C64A8}"/>
              </a:ext>
            </a:extLst>
          </p:cNvPr>
          <p:cNvSpPr txBox="1"/>
          <p:nvPr/>
        </p:nvSpPr>
        <p:spPr>
          <a:xfrm>
            <a:off x="2151983" y="748059"/>
            <a:ext cx="81127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en-US" sz="2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Tax Credits- Available Now!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Energy efficiency upgrades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Electric vehicles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Heat pumps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Heat pump water heaters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Biomass stoves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Solar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Battery storage </a:t>
            </a:r>
          </a:p>
          <a:p>
            <a:pPr algn="ctr"/>
            <a:endParaRPr lang="en-US" sz="40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en-US" sz="4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3C7C45-368E-476E-B152-0810797CC070}"/>
              </a:ext>
            </a:extLst>
          </p:cNvPr>
          <p:cNvSpPr/>
          <p:nvPr/>
        </p:nvSpPr>
        <p:spPr>
          <a:xfrm>
            <a:off x="443294" y="5648544"/>
            <a:ext cx="95967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NYSERDA IRA homeowner tax incentive informational resource:</a:t>
            </a:r>
          </a:p>
          <a:p>
            <a:r>
              <a:rPr lang="en-US" dirty="0"/>
              <a:t>https://www.nyserda.ny.gov/All-Programs/Inflation-Reduction-Act/Inflation-Reduction-Act-homeowners</a:t>
            </a:r>
          </a:p>
        </p:txBody>
      </p:sp>
    </p:spTree>
    <p:extLst>
      <p:ext uri="{BB962C8B-B14F-4D97-AF65-F5344CB8AC3E}">
        <p14:creationId xmlns:p14="http://schemas.microsoft.com/office/powerpoint/2010/main" val="298603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891385" y="236579"/>
            <a:ext cx="10633957" cy="12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4000" b="1" dirty="0">
                <a:latin typeface="Georgia" panose="02040502050405020303" pitchFamily="18" charset="0"/>
              </a:rPr>
              <a:t>The Inflation Reduction Act will Save you Money   </a:t>
            </a:r>
            <a:endParaRPr sz="4000" b="1" dirty="0">
              <a:latin typeface="Georgia" panose="02040502050405020303" pitchFamily="18" charset="0"/>
            </a:endParaRPr>
          </a:p>
        </p:txBody>
      </p:sp>
      <p:sp>
        <p:nvSpPr>
          <p:cNvPr id="334" name="Google Shape;334;p8"/>
          <p:cNvSpPr txBox="1"/>
          <p:nvPr/>
        </p:nvSpPr>
        <p:spPr>
          <a:xfrm>
            <a:off x="8090296" y="6375797"/>
            <a:ext cx="36254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Images used with permission from CCE Tompkins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9DF92-FDA9-4ED7-B2F2-440EDE5C64A8}"/>
              </a:ext>
            </a:extLst>
          </p:cNvPr>
          <p:cNvSpPr txBox="1"/>
          <p:nvPr/>
        </p:nvSpPr>
        <p:spPr>
          <a:xfrm>
            <a:off x="45720" y="641753"/>
            <a:ext cx="121005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Rebates – Anticipated in late 2o23/early 2024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Electric/induction stoves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Heat pumps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Heat pump water heaters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Heat pump clothes dryers 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Electric wiring and panel upgrades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Energy efficiency upgrades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endParaRPr lang="en-US" sz="40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en-US" sz="4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3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0" name="Google Shape;340;p9"/>
          <p:cNvCxnSpPr/>
          <p:nvPr/>
        </p:nvCxnSpPr>
        <p:spPr>
          <a:xfrm>
            <a:off x="6930888" y="4020929"/>
            <a:ext cx="914399" cy="914399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9"/>
          <p:cNvCxnSpPr/>
          <p:nvPr/>
        </p:nvCxnSpPr>
        <p:spPr>
          <a:xfrm rot="10800000" flipH="1">
            <a:off x="4401931" y="4073937"/>
            <a:ext cx="936486" cy="686904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2" name="Google Shape;342;p9"/>
          <p:cNvCxnSpPr/>
          <p:nvPr/>
        </p:nvCxnSpPr>
        <p:spPr>
          <a:xfrm rot="10800000" flipH="1">
            <a:off x="7085496" y="1798981"/>
            <a:ext cx="936486" cy="686904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" name="Google Shape;343;p9"/>
          <p:cNvCxnSpPr/>
          <p:nvPr/>
        </p:nvCxnSpPr>
        <p:spPr>
          <a:xfrm>
            <a:off x="3573670" y="3347277"/>
            <a:ext cx="1532833" cy="8834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" name="Google Shape;344;p9"/>
          <p:cNvCxnSpPr/>
          <p:nvPr/>
        </p:nvCxnSpPr>
        <p:spPr>
          <a:xfrm>
            <a:off x="7184887" y="3303103"/>
            <a:ext cx="1532833" cy="8834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5" name="Google Shape;345;p9"/>
          <p:cNvCxnSpPr/>
          <p:nvPr/>
        </p:nvCxnSpPr>
        <p:spPr>
          <a:xfrm>
            <a:off x="4170018" y="1469885"/>
            <a:ext cx="1146312" cy="1091094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6" name="Google Shape;346;p9"/>
          <p:cNvSpPr/>
          <p:nvPr/>
        </p:nvSpPr>
        <p:spPr>
          <a:xfrm>
            <a:off x="4806121" y="1917148"/>
            <a:ext cx="2573130" cy="2451651"/>
          </a:xfrm>
          <a:prstGeom prst="flowChartConnector">
            <a:avLst/>
          </a:prstGeom>
          <a:solidFill>
            <a:srgbClr val="C00000"/>
          </a:solidFill>
          <a:ln w="12700" cap="flat" cmpd="sng">
            <a:solidFill>
              <a:srgbClr val="2862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7" name="Google Shape;347;p9"/>
          <p:cNvSpPr/>
          <p:nvPr/>
        </p:nvSpPr>
        <p:spPr>
          <a:xfrm>
            <a:off x="2961859" y="426278"/>
            <a:ext cx="1766957" cy="1667565"/>
          </a:xfrm>
          <a:prstGeom prst="flowChartConnector">
            <a:avLst/>
          </a:prstGeom>
          <a:solidFill>
            <a:srgbClr val="C00000"/>
          </a:solidFill>
          <a:ln w="12700" cap="flat" cmpd="sng">
            <a:solidFill>
              <a:srgbClr val="2862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8" name="Google Shape;348;p9"/>
          <p:cNvSpPr/>
          <p:nvPr/>
        </p:nvSpPr>
        <p:spPr>
          <a:xfrm>
            <a:off x="2078382" y="2447233"/>
            <a:ext cx="1766957" cy="1667566"/>
          </a:xfrm>
          <a:prstGeom prst="flowChartConnector">
            <a:avLst/>
          </a:prstGeom>
          <a:solidFill>
            <a:srgbClr val="C00000"/>
          </a:solidFill>
          <a:ln w="12700" cap="flat" cmpd="sng">
            <a:solidFill>
              <a:srgbClr val="2862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9" name="Google Shape;349;p9"/>
          <p:cNvSpPr/>
          <p:nvPr/>
        </p:nvSpPr>
        <p:spPr>
          <a:xfrm>
            <a:off x="2961857" y="4368801"/>
            <a:ext cx="1766958" cy="1667565"/>
          </a:xfrm>
          <a:prstGeom prst="flowChartConnector">
            <a:avLst/>
          </a:prstGeom>
          <a:solidFill>
            <a:srgbClr val="C00000"/>
          </a:solidFill>
          <a:ln w="12700" cap="flat" cmpd="sng">
            <a:solidFill>
              <a:srgbClr val="2862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0" name="Google Shape;350;p9"/>
          <p:cNvSpPr/>
          <p:nvPr/>
        </p:nvSpPr>
        <p:spPr>
          <a:xfrm>
            <a:off x="8317946" y="2513495"/>
            <a:ext cx="1667565" cy="1678608"/>
          </a:xfrm>
          <a:prstGeom prst="flowChartConnector">
            <a:avLst/>
          </a:prstGeom>
          <a:solidFill>
            <a:srgbClr val="C00000"/>
          </a:solidFill>
          <a:ln w="12700" cap="flat" cmpd="sng">
            <a:solidFill>
              <a:srgbClr val="2862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1" name="Google Shape;351;p9"/>
          <p:cNvSpPr/>
          <p:nvPr/>
        </p:nvSpPr>
        <p:spPr>
          <a:xfrm>
            <a:off x="7611162" y="426278"/>
            <a:ext cx="1766957" cy="1722782"/>
          </a:xfrm>
          <a:prstGeom prst="flowChartConnector">
            <a:avLst/>
          </a:prstGeom>
          <a:solidFill>
            <a:srgbClr val="C00000"/>
          </a:solidFill>
          <a:ln w="12700" cap="flat" cmpd="sng">
            <a:solidFill>
              <a:srgbClr val="2862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2" name="Google Shape;352;p9"/>
          <p:cNvSpPr/>
          <p:nvPr/>
        </p:nvSpPr>
        <p:spPr>
          <a:xfrm>
            <a:off x="7611161" y="4313582"/>
            <a:ext cx="1766959" cy="1722782"/>
          </a:xfrm>
          <a:prstGeom prst="flowChartConnector">
            <a:avLst/>
          </a:prstGeom>
          <a:solidFill>
            <a:srgbClr val="C00000"/>
          </a:solidFill>
          <a:ln w="12700" cap="flat" cmpd="sng">
            <a:solidFill>
              <a:srgbClr val="2862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3" name="Google Shape;353;p9"/>
          <p:cNvSpPr txBox="1"/>
          <p:nvPr/>
        </p:nvSpPr>
        <p:spPr>
          <a:xfrm>
            <a:off x="4806121" y="2615095"/>
            <a:ext cx="257092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Mid-Hudson Energy Choices</a:t>
            </a:r>
            <a:endParaRPr sz="2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4" name="Google Shape;354;p9"/>
          <p:cNvSpPr txBox="1"/>
          <p:nvPr/>
        </p:nvSpPr>
        <p:spPr>
          <a:xfrm>
            <a:off x="3048000" y="845931"/>
            <a:ext cx="1590260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Pilot</a:t>
            </a:r>
            <a:r>
              <a:rPr lang="en-US" sz="24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7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Projects</a:t>
            </a:r>
            <a:endParaRPr sz="1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5" name="Google Shape;355;p9"/>
          <p:cNvSpPr txBox="1"/>
          <p:nvPr/>
        </p:nvSpPr>
        <p:spPr>
          <a:xfrm>
            <a:off x="7735404" y="952706"/>
            <a:ext cx="159026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Energy Advising</a:t>
            </a:r>
            <a:endParaRPr sz="1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6" name="Google Shape;356;p9"/>
          <p:cNvSpPr txBox="1"/>
          <p:nvPr/>
        </p:nvSpPr>
        <p:spPr>
          <a:xfrm>
            <a:off x="2076173" y="2944191"/>
            <a:ext cx="176695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Community Campaigns</a:t>
            </a:r>
            <a:endParaRPr sz="1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7" name="Google Shape;357;p9"/>
          <p:cNvSpPr txBox="1"/>
          <p:nvPr/>
        </p:nvSpPr>
        <p:spPr>
          <a:xfrm>
            <a:off x="8315738" y="2988365"/>
            <a:ext cx="171173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Community Engagement</a:t>
            </a:r>
            <a:endParaRPr sz="1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8" name="Google Shape;358;p9"/>
          <p:cNvSpPr txBox="1"/>
          <p:nvPr/>
        </p:nvSpPr>
        <p:spPr>
          <a:xfrm>
            <a:off x="2994300" y="4911863"/>
            <a:ext cx="168965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Statewide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Coordination</a:t>
            </a:r>
            <a:endParaRPr/>
          </a:p>
        </p:txBody>
      </p:sp>
      <p:sp>
        <p:nvSpPr>
          <p:cNvPr id="359" name="Google Shape;359;p9"/>
          <p:cNvSpPr txBox="1"/>
          <p:nvPr/>
        </p:nvSpPr>
        <p:spPr>
          <a:xfrm>
            <a:off x="7520607" y="4911863"/>
            <a:ext cx="195469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Workforce Development</a:t>
            </a:r>
            <a:endParaRPr sz="1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0" name="Google Shape;360;p9"/>
          <p:cNvSpPr txBox="1"/>
          <p:nvPr/>
        </p:nvSpPr>
        <p:spPr>
          <a:xfrm>
            <a:off x="476216" y="356965"/>
            <a:ext cx="24811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Dedicated Funding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Overcoming Barriers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Prioritizing Underserved Communities </a:t>
            </a:r>
            <a:endParaRPr/>
          </a:p>
        </p:txBody>
      </p:sp>
      <p:sp>
        <p:nvSpPr>
          <p:cNvPr id="361" name="Google Shape;361;p9"/>
          <p:cNvSpPr txBox="1"/>
          <p:nvPr/>
        </p:nvSpPr>
        <p:spPr>
          <a:xfrm>
            <a:off x="67607" y="2510440"/>
            <a:ext cx="206149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Dedicated Funding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Cohort-style Training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Free Technical Assistance</a:t>
            </a:r>
            <a:endParaRPr dirty="0"/>
          </a:p>
        </p:txBody>
      </p:sp>
      <p:sp>
        <p:nvSpPr>
          <p:cNvPr id="362" name="Google Shape;362;p9"/>
          <p:cNvSpPr txBox="1"/>
          <p:nvPr/>
        </p:nvSpPr>
        <p:spPr>
          <a:xfrm>
            <a:off x="170065" y="4672706"/>
            <a:ext cx="278729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NYSERDA-supported Statewide Working Groups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10 Regions in NYS</a:t>
            </a:r>
            <a:endParaRPr/>
          </a:p>
        </p:txBody>
      </p:sp>
      <p:sp>
        <p:nvSpPr>
          <p:cNvPr id="363" name="Google Shape;363;p9"/>
          <p:cNvSpPr txBox="1"/>
          <p:nvPr/>
        </p:nvSpPr>
        <p:spPr>
          <a:xfrm>
            <a:off x="9502361" y="28723"/>
            <a:ext cx="227132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Homeowners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Renters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Small Businesses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Nonprofits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Affordable Property Owners</a:t>
            </a:r>
            <a:endParaRPr/>
          </a:p>
        </p:txBody>
      </p:sp>
      <p:sp>
        <p:nvSpPr>
          <p:cNvPr id="364" name="Google Shape;364;p9"/>
          <p:cNvSpPr txBox="1"/>
          <p:nvPr/>
        </p:nvSpPr>
        <p:spPr>
          <a:xfrm>
            <a:off x="10028825" y="2553850"/>
            <a:ext cx="2271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Advisory Committee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Needs Assessment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No-Wrong-Door Approaches</a:t>
            </a:r>
            <a:endParaRPr/>
          </a:p>
        </p:txBody>
      </p:sp>
      <p:sp>
        <p:nvSpPr>
          <p:cNvPr id="365" name="Google Shape;365;p9"/>
          <p:cNvSpPr txBox="1"/>
          <p:nvPr/>
        </p:nvSpPr>
        <p:spPr>
          <a:xfrm>
            <a:off x="9520824" y="4727923"/>
            <a:ext cx="227132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Roundtables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Career Summits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Training Resources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"/>
          <p:cNvSpPr txBox="1">
            <a:spLocks noGrp="1"/>
          </p:cNvSpPr>
          <p:nvPr>
            <p:ph type="title"/>
          </p:nvPr>
        </p:nvSpPr>
        <p:spPr>
          <a:xfrm>
            <a:off x="640080" y="270294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3600" b="1">
                <a:latin typeface="Georgia"/>
                <a:ea typeface="Georgia"/>
                <a:cs typeface="Georgia"/>
                <a:sym typeface="Georgia"/>
              </a:rPr>
              <a:t>We Believe There Should Be No Wrong Door</a:t>
            </a:r>
            <a:endParaRPr/>
          </a:p>
        </p:txBody>
      </p:sp>
      <p:sp>
        <p:nvSpPr>
          <p:cNvPr id="372" name="Google Shape;372;p10"/>
          <p:cNvSpPr/>
          <p:nvPr/>
        </p:nvSpPr>
        <p:spPr>
          <a:xfrm rot="-5400000">
            <a:off x="5902803" y="-47625"/>
            <a:ext cx="388187" cy="10150414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10"/>
          <p:cNvSpPr txBox="1"/>
          <p:nvPr/>
        </p:nvSpPr>
        <p:spPr>
          <a:xfrm>
            <a:off x="1011806" y="5209996"/>
            <a:ext cx="101243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Plus a network of partnering organizations across the region.</a:t>
            </a:r>
            <a:endParaRPr/>
          </a:p>
        </p:txBody>
      </p:sp>
      <p:grpSp>
        <p:nvGrpSpPr>
          <p:cNvPr id="374" name="Google Shape;374;p10"/>
          <p:cNvGrpSpPr/>
          <p:nvPr/>
        </p:nvGrpSpPr>
        <p:grpSpPr>
          <a:xfrm>
            <a:off x="152396" y="934687"/>
            <a:ext cx="11795388" cy="3746278"/>
            <a:chOff x="152400" y="1337094"/>
            <a:chExt cx="10528776" cy="3343995"/>
          </a:xfrm>
        </p:grpSpPr>
        <p:pic>
          <p:nvPicPr>
            <p:cNvPr id="375" name="Google Shape;375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337094"/>
              <a:ext cx="10528776" cy="33439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10"/>
            <p:cNvSpPr/>
            <p:nvPr/>
          </p:nvSpPr>
          <p:spPr>
            <a:xfrm>
              <a:off x="2574325" y="3172925"/>
              <a:ext cx="1435800" cy="1344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3600" b="1">
                <a:latin typeface="Georgia"/>
                <a:ea typeface="Georgia"/>
                <a:cs typeface="Georgia"/>
                <a:sym typeface="Georgia"/>
              </a:rPr>
              <a:t>We Would Love to Work With You</a:t>
            </a:r>
            <a:endParaRPr/>
          </a:p>
        </p:txBody>
      </p:sp>
      <p:pic>
        <p:nvPicPr>
          <p:cNvPr id="383" name="Google Shape;3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598" y="1090992"/>
            <a:ext cx="5046701" cy="507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1"/>
          <p:cNvSpPr txBox="1"/>
          <p:nvPr/>
        </p:nvSpPr>
        <p:spPr>
          <a:xfrm>
            <a:off x="675860" y="1238136"/>
            <a:ext cx="5910469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Contact an Energy Advisor: 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Help navigating programs and incentives. </a:t>
            </a: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Outreach opportunities. 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Collaborate on Community Campaigns. 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Stakeholder input events </a:t>
            </a:r>
            <a:r>
              <a:rPr lang="en-US" sz="1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--&gt;</a:t>
            </a: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Needs Assessment and Equitable Engagement Plan. 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Roundtable for Energy Affordability in Low-Income Groups and Neighborhoods (REALIGN) - Resuming 2023. 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Energy Navigator Volunteer Program. 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Learn more at </a:t>
            </a:r>
            <a:r>
              <a:rPr lang="en-US" sz="1800" b="1" u="sng">
                <a:solidFill>
                  <a:srgbClr val="002AFF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MidHudsonEnergyChoices.org</a:t>
            </a:r>
            <a:endParaRPr sz="1800" b="1" u="sng">
              <a:solidFill>
                <a:srgbClr val="002AFF"/>
              </a:solidFill>
              <a:latin typeface="Georgia"/>
              <a:ea typeface="Georgia"/>
              <a:cs typeface="Georgia"/>
              <a:sym typeface="Georgia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3600" b="1" dirty="0">
                <a:latin typeface="Georgia"/>
                <a:ea typeface="Georgia"/>
                <a:cs typeface="Georgia"/>
                <a:sym typeface="Georgia"/>
              </a:rPr>
              <a:t>Contact</a:t>
            </a:r>
            <a:endParaRPr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1" name="Google Shape;271;p2"/>
          <p:cNvSpPr txBox="1">
            <a:spLocks noGrp="1"/>
          </p:cNvSpPr>
          <p:nvPr>
            <p:ph type="body" idx="1"/>
          </p:nvPr>
        </p:nvSpPr>
        <p:spPr>
          <a:xfrm>
            <a:off x="640080" y="1371600"/>
            <a:ext cx="11023599" cy="4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/>
              <a:t>Faith Laudano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/>
              <a:t>Energy Advisor </a:t>
            </a:r>
            <a:r>
              <a:rPr lang="en-US" sz="4000" dirty="0" err="1"/>
              <a:t>Dutchess</a:t>
            </a:r>
            <a:r>
              <a:rPr lang="en-US" sz="4000" dirty="0"/>
              <a:t> County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/>
              <a:t> </a:t>
            </a: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/>
              <a:t>fll28@cornell.edu</a:t>
            </a: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/>
              <a:t>(845) 677-8223 x 126</a:t>
            </a:r>
            <a:endParaRPr sz="4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8258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3600" b="1" dirty="0">
                <a:latin typeface="Georgia"/>
                <a:ea typeface="Georgia"/>
                <a:cs typeface="Georgia"/>
                <a:sym typeface="Georgia"/>
              </a:rPr>
              <a:t>Contact</a:t>
            </a:r>
            <a:endParaRPr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1" name="Google Shape;271;p2"/>
          <p:cNvSpPr txBox="1">
            <a:spLocks noGrp="1"/>
          </p:cNvSpPr>
          <p:nvPr>
            <p:ph type="body" idx="1"/>
          </p:nvPr>
        </p:nvSpPr>
        <p:spPr>
          <a:xfrm>
            <a:off x="640080" y="1371600"/>
            <a:ext cx="10728959" cy="4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/>
              <a:t>Faith Laudano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/>
              <a:t>Energy Advisor </a:t>
            </a:r>
            <a:r>
              <a:rPr lang="en-US" sz="4000" dirty="0" err="1"/>
              <a:t>Dutchess</a:t>
            </a:r>
            <a:r>
              <a:rPr lang="en-US" sz="4000" dirty="0"/>
              <a:t> County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/>
              <a:t> </a:t>
            </a: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/>
              <a:t>fll28@cornell.edu</a:t>
            </a: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000" dirty="0"/>
              <a:t>(845) 677-8223 x 126</a:t>
            </a:r>
            <a:endParaRPr sz="4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"/>
          <p:cNvSpPr txBox="1">
            <a:spLocks noGrp="1"/>
          </p:cNvSpPr>
          <p:nvPr>
            <p:ph type="title"/>
          </p:nvPr>
        </p:nvSpPr>
        <p:spPr>
          <a:xfrm>
            <a:off x="639763" y="457200"/>
            <a:ext cx="109124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3600" b="1">
                <a:latin typeface="Georgia"/>
                <a:ea typeface="Georgia"/>
                <a:cs typeface="Georgia"/>
                <a:sym typeface="Georgia"/>
              </a:rPr>
              <a:t>Roadmap 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8" name="Google Shape;278;p3"/>
          <p:cNvSpPr txBox="1">
            <a:spLocks noGrp="1"/>
          </p:cNvSpPr>
          <p:nvPr>
            <p:ph type="body" idx="1"/>
          </p:nvPr>
        </p:nvSpPr>
        <p:spPr>
          <a:xfrm>
            <a:off x="639763" y="1487488"/>
            <a:ext cx="10912475" cy="448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/>
              <a:t>How Our Current Energy System Hurts Us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2. Funding for the Solutions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3. Steps Toward a Cleaner and Greener Home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4. How We Can Help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5. Contact Us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"/>
          <p:cNvSpPr txBox="1">
            <a:spLocks noGrp="1"/>
          </p:cNvSpPr>
          <p:nvPr>
            <p:ph type="title"/>
          </p:nvPr>
        </p:nvSpPr>
        <p:spPr>
          <a:xfrm>
            <a:off x="640080" y="368852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3600" b="1">
                <a:latin typeface="Georgia"/>
                <a:ea typeface="Georgia"/>
                <a:cs typeface="Georgia"/>
                <a:sym typeface="Georgia"/>
              </a:rPr>
              <a:t>Our Current Energy System is Not Keeping Up With The Times ...</a:t>
            </a:r>
            <a:endParaRPr/>
          </a:p>
        </p:txBody>
      </p:sp>
      <p:pic>
        <p:nvPicPr>
          <p:cNvPr id="285" name="Google Shape;2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1359" y="2073173"/>
            <a:ext cx="8529231" cy="3658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"/>
          <p:cNvSpPr txBox="1"/>
          <p:nvPr/>
        </p:nvSpPr>
        <p:spPr>
          <a:xfrm>
            <a:off x="179425" y="1437691"/>
            <a:ext cx="1482859" cy="646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Utility rate increases</a:t>
            </a:r>
            <a:endParaRPr dirty="0"/>
          </a:p>
        </p:txBody>
      </p:sp>
      <p:sp>
        <p:nvSpPr>
          <p:cNvPr id="287" name="Google Shape;287;p4"/>
          <p:cNvSpPr txBox="1"/>
          <p:nvPr/>
        </p:nvSpPr>
        <p:spPr>
          <a:xfrm>
            <a:off x="4228638" y="2074526"/>
            <a:ext cx="2980838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Aging Housing Stock</a:t>
            </a:r>
            <a:endParaRPr dirty="0"/>
          </a:p>
        </p:txBody>
      </p:sp>
      <p:sp>
        <p:nvSpPr>
          <p:cNvPr id="288" name="Google Shape;288;p4"/>
          <p:cNvSpPr txBox="1"/>
          <p:nvPr/>
        </p:nvSpPr>
        <p:spPr>
          <a:xfrm>
            <a:off x="10266139" y="1431981"/>
            <a:ext cx="1767037" cy="17543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Storm damage drives up cost to repair and maintain grid.</a:t>
            </a:r>
            <a:endParaRPr dirty="0"/>
          </a:p>
        </p:txBody>
      </p:sp>
      <p:sp>
        <p:nvSpPr>
          <p:cNvPr id="289" name="Google Shape;289;p4"/>
          <p:cNvSpPr/>
          <p:nvPr/>
        </p:nvSpPr>
        <p:spPr>
          <a:xfrm rot="2940000">
            <a:off x="1199398" y="2272076"/>
            <a:ext cx="640522" cy="37547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2862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0" name="Google Shape;290;p4"/>
          <p:cNvSpPr/>
          <p:nvPr/>
        </p:nvSpPr>
        <p:spPr>
          <a:xfrm rot="5400000">
            <a:off x="5397462" y="2512778"/>
            <a:ext cx="508001" cy="40861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2862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1" name="Google Shape;291;p4"/>
          <p:cNvSpPr/>
          <p:nvPr/>
        </p:nvSpPr>
        <p:spPr>
          <a:xfrm rot="8820000">
            <a:off x="9519745" y="2085346"/>
            <a:ext cx="706782" cy="36443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2862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3600" b="1">
                <a:latin typeface="Georgia"/>
                <a:ea typeface="Georgia"/>
                <a:cs typeface="Georgia"/>
                <a:sym typeface="Georgia"/>
              </a:rPr>
              <a:t>… Which Hurts our Wallets... 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98" name="Google Shape;298;p5"/>
          <p:cNvGrpSpPr/>
          <p:nvPr/>
        </p:nvGrpSpPr>
        <p:grpSpPr>
          <a:xfrm>
            <a:off x="1502111" y="1714234"/>
            <a:ext cx="9176486" cy="4344151"/>
            <a:chOff x="4869429" y="666043"/>
            <a:chExt cx="7363336" cy="3629692"/>
          </a:xfrm>
        </p:grpSpPr>
        <p:grpSp>
          <p:nvGrpSpPr>
            <p:cNvPr id="299" name="Google Shape;299;p5"/>
            <p:cNvGrpSpPr/>
            <p:nvPr/>
          </p:nvGrpSpPr>
          <p:grpSpPr>
            <a:xfrm>
              <a:off x="4869429" y="1037690"/>
              <a:ext cx="7363336" cy="3258045"/>
              <a:chOff x="4869429" y="1037690"/>
              <a:chExt cx="7363336" cy="3258045"/>
            </a:xfrm>
          </p:grpSpPr>
          <p:pic>
            <p:nvPicPr>
              <p:cNvPr id="300" name="Google Shape;300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869429" y="1037690"/>
                <a:ext cx="7363336" cy="2741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1" name="Google Shape;301;p5"/>
              <p:cNvSpPr txBox="1"/>
              <p:nvPr/>
            </p:nvSpPr>
            <p:spPr>
              <a:xfrm>
                <a:off x="5545721" y="4049514"/>
                <a:ext cx="245930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Source: U.S.E.I.A. 2009 RECS State Briefs</a:t>
                </a:r>
                <a:endParaRPr/>
              </a:p>
            </p:txBody>
          </p:sp>
        </p:grpSp>
        <p:sp>
          <p:nvSpPr>
            <p:cNvPr id="302" name="Google Shape;302;p5"/>
            <p:cNvSpPr txBox="1"/>
            <p:nvPr/>
          </p:nvSpPr>
          <p:spPr>
            <a:xfrm>
              <a:off x="6863137" y="666043"/>
              <a:ext cx="3462391" cy="37164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Consumption by End Use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"/>
          <p:cNvSpPr txBox="1">
            <a:spLocks noGrp="1"/>
          </p:cNvSpPr>
          <p:nvPr>
            <p:ph type="title"/>
          </p:nvPr>
        </p:nvSpPr>
        <p:spPr>
          <a:xfrm>
            <a:off x="640080" y="457200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3600" b="1">
                <a:latin typeface="Georgia"/>
                <a:ea typeface="Georgia"/>
                <a:cs typeface="Georgia"/>
                <a:sym typeface="Georgia"/>
              </a:rPr>
              <a:t>… And our Health!</a:t>
            </a:r>
            <a:endParaRPr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9" name="Google Shape;309;p6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47587" y="1053649"/>
            <a:ext cx="8570503" cy="483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3364" y="6016297"/>
            <a:ext cx="2743200" cy="192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"/>
          <p:cNvSpPr txBox="1">
            <a:spLocks noGrp="1"/>
          </p:cNvSpPr>
          <p:nvPr>
            <p:ph type="title"/>
          </p:nvPr>
        </p:nvSpPr>
        <p:spPr>
          <a:xfrm>
            <a:off x="603209" y="346587"/>
            <a:ext cx="109118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en-US" sz="4000" b="1">
                <a:latin typeface="Georgia"/>
                <a:ea typeface="Georgia"/>
                <a:cs typeface="Georgia"/>
                <a:sym typeface="Georgia"/>
              </a:rPr>
              <a:t>You Already Pay into the Solution.</a:t>
            </a:r>
            <a:endParaRPr/>
          </a:p>
        </p:txBody>
      </p:sp>
      <p:sp>
        <p:nvSpPr>
          <p:cNvPr id="317" name="Google Shape;317;p7"/>
          <p:cNvSpPr txBox="1">
            <a:spLocks noGrp="1"/>
          </p:cNvSpPr>
          <p:nvPr>
            <p:ph type="body" idx="1"/>
          </p:nvPr>
        </p:nvSpPr>
        <p:spPr>
          <a:xfrm>
            <a:off x="640080" y="1488140"/>
            <a:ext cx="647431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System Benefits Charge (SBC)</a:t>
            </a:r>
            <a:r>
              <a:rPr lang="en-US" sz="2400"/>
              <a:t>: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mandated charge on New York electric utility bills.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charge funds various state initiatives such as: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Energy efficiency programs for residents, nonprofits and businesses.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Electric utility bill assistance programs.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Energy research and development projects (New York State Energy Research Development Authority, 2014).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318" name="Google Shape;318;p7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4292" y="1119922"/>
            <a:ext cx="4051364" cy="461669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7"/>
          <p:cNvSpPr txBox="1"/>
          <p:nvPr/>
        </p:nvSpPr>
        <p:spPr>
          <a:xfrm>
            <a:off x="7631611" y="5826328"/>
            <a:ext cx="38996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(Central Hudson, 2019)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"/>
          <p:cNvSpPr txBox="1">
            <a:spLocks noGrp="1"/>
          </p:cNvSpPr>
          <p:nvPr>
            <p:ph type="body" idx="1"/>
          </p:nvPr>
        </p:nvSpPr>
        <p:spPr>
          <a:xfrm>
            <a:off x="640080" y="1488140"/>
            <a:ext cx="10911839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891385" y="236579"/>
            <a:ext cx="1063395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3600" b="1" dirty="0">
                <a:latin typeface="Georgia"/>
                <a:ea typeface="Georgia"/>
                <a:cs typeface="Georgia"/>
                <a:sym typeface="Georgia"/>
              </a:rPr>
              <a:t>Three Steps to a Cleaner and Greener Home</a:t>
            </a:r>
            <a:endParaRPr dirty="0"/>
          </a:p>
        </p:txBody>
      </p:sp>
      <p:sp>
        <p:nvSpPr>
          <p:cNvPr id="327" name="Google Shape;327;p8"/>
          <p:cNvSpPr txBox="1"/>
          <p:nvPr/>
        </p:nvSpPr>
        <p:spPr>
          <a:xfrm>
            <a:off x="760870" y="3550504"/>
            <a:ext cx="30621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EmPower</a:t>
            </a: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+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100% up to $10,000</a:t>
            </a:r>
            <a:endParaRPr sz="15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50% up to $5,000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Comfort Home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$1,000 - $4,000</a:t>
            </a:r>
            <a:endParaRPr sz="15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8" name="Google Shape;328;p8"/>
          <p:cNvSpPr txBox="1"/>
          <p:nvPr/>
        </p:nvSpPr>
        <p:spPr>
          <a:xfrm>
            <a:off x="4681955" y="3549498"/>
            <a:ext cx="316599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NYS Clean Heat (Rebates)</a:t>
            </a:r>
            <a:endParaRPr sz="15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Air-Source Heat Pumps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Ground Source Heat Pumps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Heat Pump Water Heaters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9" name="Google Shape;329;p8"/>
          <p:cNvSpPr txBox="1"/>
          <p:nvPr/>
        </p:nvSpPr>
        <p:spPr>
          <a:xfrm>
            <a:off x="8605123" y="3548129"/>
            <a:ext cx="267558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NY-SUN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$/Watt rebate</a:t>
            </a:r>
            <a:endParaRPr sz="1500" b="1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Solar for All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No-cost solar subscription</a:t>
            </a:r>
            <a:endParaRPr sz="1500" b="1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0" name="Google Shape;330;p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401" b="6644"/>
          <a:stretch/>
        </p:blipFill>
        <p:spPr>
          <a:xfrm>
            <a:off x="837076" y="980016"/>
            <a:ext cx="2732183" cy="25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8889" y="645387"/>
            <a:ext cx="3173361" cy="318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 descr="A picture containing text, cosmetic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68" y="981222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8"/>
          <p:cNvSpPr txBox="1"/>
          <p:nvPr/>
        </p:nvSpPr>
        <p:spPr>
          <a:xfrm>
            <a:off x="773042" y="5621123"/>
            <a:ext cx="10634100" cy="36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Plus tax incentives and more to come from the Federal Inflation Reduction Act of 2022</a:t>
            </a:r>
            <a:endParaRPr sz="1800" b="0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4" name="Google Shape;334;p8"/>
          <p:cNvSpPr txBox="1"/>
          <p:nvPr/>
        </p:nvSpPr>
        <p:spPr>
          <a:xfrm>
            <a:off x="8090296" y="6375797"/>
            <a:ext cx="36254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Images used with permission from CCE Tompkins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891385" y="236579"/>
            <a:ext cx="10633957" cy="12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4000" b="1" dirty="0">
                <a:latin typeface="Georgia" panose="02040502050405020303" pitchFamily="18" charset="0"/>
              </a:rPr>
              <a:t>The Inflation Reduction Act will Save you Money   </a:t>
            </a:r>
            <a:endParaRPr sz="4000" b="1" dirty="0">
              <a:latin typeface="Georgia" panose="02040502050405020303" pitchFamily="18" charset="0"/>
            </a:endParaRPr>
          </a:p>
        </p:txBody>
      </p:sp>
      <p:sp>
        <p:nvSpPr>
          <p:cNvPr id="334" name="Google Shape;334;p8"/>
          <p:cNvSpPr txBox="1"/>
          <p:nvPr/>
        </p:nvSpPr>
        <p:spPr>
          <a:xfrm>
            <a:off x="8090296" y="6375797"/>
            <a:ext cx="362545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Images used with permission from CCE Tompkins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9DF92-FDA9-4ED7-B2F2-440EDE5C64A8}"/>
              </a:ext>
            </a:extLst>
          </p:cNvPr>
          <p:cNvSpPr txBox="1"/>
          <p:nvPr/>
        </p:nvSpPr>
        <p:spPr>
          <a:xfrm>
            <a:off x="576976" y="2703559"/>
            <a:ext cx="5110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Georgia" panose="02040502050405020303" pitchFamily="18" charset="0"/>
              </a:rPr>
              <a:t>Tax Credits</a:t>
            </a: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Georgia" panose="02040502050405020303" pitchFamily="18" charset="0"/>
              </a:rPr>
              <a:t>Available now</a:t>
            </a: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  <a:p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517E85-7DDD-4D83-8074-7EAD2F2D198D}"/>
              </a:ext>
            </a:extLst>
          </p:cNvPr>
          <p:cNvSpPr/>
          <p:nvPr/>
        </p:nvSpPr>
        <p:spPr>
          <a:xfrm>
            <a:off x="335280" y="1616645"/>
            <a:ext cx="11521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Billions of dollars to help homeowners, renters and businesses afford clean energy technology and retrofit work.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472FAC-E1F9-4540-ACDA-00A1ACBE307E}"/>
              </a:ext>
            </a:extLst>
          </p:cNvPr>
          <p:cNvSpPr txBox="1"/>
          <p:nvPr/>
        </p:nvSpPr>
        <p:spPr>
          <a:xfrm>
            <a:off x="6302570" y="2453037"/>
            <a:ext cx="511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Georgia" panose="02040502050405020303" pitchFamily="18" charset="0"/>
              </a:rPr>
              <a:t>Rebates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Anticipated late 2023/ early 2024 </a:t>
            </a:r>
          </a:p>
          <a:p>
            <a:endParaRPr lang="en-US" sz="4000" dirty="0"/>
          </a:p>
        </p:txBody>
      </p:sp>
      <p:sp>
        <p:nvSpPr>
          <p:cNvPr id="19" name="Google Shape;333;p8">
            <a:extLst>
              <a:ext uri="{FF2B5EF4-FFF2-40B4-BE49-F238E27FC236}">
                <a16:creationId xmlns:a16="http://schemas.microsoft.com/office/drawing/2014/main" id="{5E978103-3DE9-4BC5-9CED-56E3906ADA1D}"/>
              </a:ext>
            </a:extLst>
          </p:cNvPr>
          <p:cNvSpPr txBox="1"/>
          <p:nvPr/>
        </p:nvSpPr>
        <p:spPr>
          <a:xfrm>
            <a:off x="778950" y="5062371"/>
            <a:ext cx="10634100" cy="83095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Combine these with state incentives and programs (</a:t>
            </a:r>
            <a:r>
              <a:rPr lang="en-US" sz="24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on previous slide)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to maximize your savings and go electric </a:t>
            </a:r>
            <a:endParaRPr sz="2400" b="0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76565977"/>
      </p:ext>
    </p:extLst>
  </p:cSld>
  <p:clrMapOvr>
    <a:masterClrMapping/>
  </p:clrMapOvr>
</p:sld>
</file>

<file path=ppt/theme/theme1.xml><?xml version="1.0" encoding="utf-8"?>
<a:theme xmlns:a="http://schemas.openxmlformats.org/drawingml/2006/main" name="1-Opener Slides">
  <a:themeElements>
    <a:clrScheme name="Custom 1">
      <a:dk1>
        <a:srgbClr val="222222"/>
      </a:dk1>
      <a:lt1>
        <a:srgbClr val="FFFFFF"/>
      </a:lt1>
      <a:dk2>
        <a:srgbClr val="B31B1B"/>
      </a:dk2>
      <a:lt2>
        <a:srgbClr val="D5C5AC"/>
      </a:lt2>
      <a:accent1>
        <a:srgbClr val="3787B0"/>
      </a:accent1>
      <a:accent2>
        <a:srgbClr val="6EB33F"/>
      </a:accent2>
      <a:accent3>
        <a:srgbClr val="9FAD9F"/>
      </a:accent3>
      <a:accent4>
        <a:srgbClr val="EF4034"/>
      </a:accent4>
      <a:accent5>
        <a:srgbClr val="C9D6A5"/>
      </a:accent5>
      <a:accent6>
        <a:srgbClr val="A2998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Title Slides">
  <a:themeElements>
    <a:clrScheme name="Custom 1">
      <a:dk1>
        <a:srgbClr val="222222"/>
      </a:dk1>
      <a:lt1>
        <a:srgbClr val="FFFFFF"/>
      </a:lt1>
      <a:dk2>
        <a:srgbClr val="B31B1B"/>
      </a:dk2>
      <a:lt2>
        <a:srgbClr val="D5C5AC"/>
      </a:lt2>
      <a:accent1>
        <a:srgbClr val="3787B0"/>
      </a:accent1>
      <a:accent2>
        <a:srgbClr val="6EB33F"/>
      </a:accent2>
      <a:accent3>
        <a:srgbClr val="9FAD9F"/>
      </a:accent3>
      <a:accent4>
        <a:srgbClr val="EF4034"/>
      </a:accent4>
      <a:accent5>
        <a:srgbClr val="C9D6A5"/>
      </a:accent5>
      <a:accent6>
        <a:srgbClr val="A2998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-Section Slides">
  <a:themeElements>
    <a:clrScheme name="CCE 2021">
      <a:dk1>
        <a:srgbClr val="222222"/>
      </a:dk1>
      <a:lt1>
        <a:srgbClr val="FFFFFF"/>
      </a:lt1>
      <a:dk2>
        <a:srgbClr val="444444"/>
      </a:dk2>
      <a:lt2>
        <a:srgbClr val="D5C5AC"/>
      </a:lt2>
      <a:accent1>
        <a:srgbClr val="B31B1B"/>
      </a:accent1>
      <a:accent2>
        <a:srgbClr val="339966"/>
      </a:accent2>
      <a:accent3>
        <a:srgbClr val="3787B0"/>
      </a:accent3>
      <a:accent4>
        <a:srgbClr val="909090"/>
      </a:accent4>
      <a:accent5>
        <a:srgbClr val="D5C5AC"/>
      </a:accent5>
      <a:accent6>
        <a:srgbClr val="FFFFFF"/>
      </a:accent6>
      <a:hlink>
        <a:srgbClr val="B31B1B"/>
      </a:hlink>
      <a:folHlink>
        <a:srgbClr val="B31B1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cca57a-ad44-4747-963c-b2dcc41b01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E10D2B8E53AE42949B4283D1EB534E" ma:contentTypeVersion="12" ma:contentTypeDescription="Create a new document." ma:contentTypeScope="" ma:versionID="35a9bee366e26900f1332999ef651e6c">
  <xsd:schema xmlns:xsd="http://www.w3.org/2001/XMLSchema" xmlns:xs="http://www.w3.org/2001/XMLSchema" xmlns:p="http://schemas.microsoft.com/office/2006/metadata/properties" xmlns:ns3="1acca57a-ad44-4747-963c-b2dcc41b017e" xmlns:ns4="56f530eb-3ec8-4a70-a29e-ce9c89fcafd7" targetNamespace="http://schemas.microsoft.com/office/2006/metadata/properties" ma:root="true" ma:fieldsID="ab353bb2af39a4014eca62bc6d604491" ns3:_="" ns4:_="">
    <xsd:import namespace="1acca57a-ad44-4747-963c-b2dcc41b017e"/>
    <xsd:import namespace="56f530eb-3ec8-4a70-a29e-ce9c89fcaf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ca57a-ad44-4747-963c-b2dcc41b0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530eb-3ec8-4a70-a29e-ce9c89fcaf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8379D-8A00-410D-B7B7-CCC88253B2F9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56f530eb-3ec8-4a70-a29e-ce9c89fcafd7"/>
    <ds:schemaRef ds:uri="1acca57a-ad44-4747-963c-b2dcc41b017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38F1DB-CDE1-4B17-A989-D50D3D05B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ca57a-ad44-4747-963c-b2dcc41b017e"/>
    <ds:schemaRef ds:uri="56f530eb-3ec8-4a70-a29e-ce9c89fcaf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E27952-98C8-496C-AB5A-B130AC97A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1286</Words>
  <Application>Microsoft Office PowerPoint</Application>
  <PresentationFormat>Widescreen</PresentationFormat>
  <Paragraphs>200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Roboto</vt:lpstr>
      <vt:lpstr>Arial</vt:lpstr>
      <vt:lpstr>Georgia</vt:lpstr>
      <vt:lpstr>Arial Black</vt:lpstr>
      <vt:lpstr>Calibri</vt:lpstr>
      <vt:lpstr>1-Opener Slides</vt:lpstr>
      <vt:lpstr>2-Title Slides</vt:lpstr>
      <vt:lpstr>3-Section Slides</vt:lpstr>
      <vt:lpstr>Mid-Hudson Energy Choices</vt:lpstr>
      <vt:lpstr>Contact</vt:lpstr>
      <vt:lpstr>Roadmap </vt:lpstr>
      <vt:lpstr>Our Current Energy System is Not Keeping Up With The Times ...</vt:lpstr>
      <vt:lpstr>… Which Hurts our Wallets... </vt:lpstr>
      <vt:lpstr>… And our Health!</vt:lpstr>
      <vt:lpstr>You Already Pay into the Solution.</vt:lpstr>
      <vt:lpstr>Three Steps to a Cleaner and Greener Home</vt:lpstr>
      <vt:lpstr>The Inflation Reduction Act will Save you Money   </vt:lpstr>
      <vt:lpstr>The Inflation Reduction Act will Save you Money   </vt:lpstr>
      <vt:lpstr>The Inflation Reduction Act will Save you Money   </vt:lpstr>
      <vt:lpstr>PowerPoint Presentation</vt:lpstr>
      <vt:lpstr>We Believe There Should Be No Wrong Door</vt:lpstr>
      <vt:lpstr>We Would Love to Work With You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Mid-Hudson Energy Choices</dc:title>
  <dc:creator>Katie Baildon</dc:creator>
  <cp:lastModifiedBy>Nancy Nowak</cp:lastModifiedBy>
  <cp:revision>24</cp:revision>
  <dcterms:created xsi:type="dcterms:W3CDTF">2020-10-30T19:53:59Z</dcterms:created>
  <dcterms:modified xsi:type="dcterms:W3CDTF">2023-10-23T15:11:12Z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0x010100BBE10D2B8E53AE42949B4283D1EB534E</vt:lpwstr>
  </property>
  <property fmtid="{D5CDD505-2E9C-101B-9397-08002B2CF9AE}" pid="3" name="MediaServiceImageTags">
    <vt:lpwstr/>
  </property>
</Properties>
</file>